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561" r:id="rId2"/>
    <p:sldId id="562" r:id="rId3"/>
    <p:sldId id="559" r:id="rId4"/>
    <p:sldId id="560" r:id="rId5"/>
    <p:sldId id="563" r:id="rId6"/>
    <p:sldId id="564" r:id="rId7"/>
    <p:sldId id="566" r:id="rId8"/>
    <p:sldId id="568" r:id="rId9"/>
    <p:sldId id="583" r:id="rId10"/>
    <p:sldId id="582" r:id="rId11"/>
    <p:sldId id="527" r:id="rId12"/>
    <p:sldId id="278" r:id="rId13"/>
    <p:sldId id="532" r:id="rId14"/>
    <p:sldId id="533" r:id="rId15"/>
    <p:sldId id="534" r:id="rId16"/>
    <p:sldId id="567" r:id="rId17"/>
    <p:sldId id="569" r:id="rId18"/>
    <p:sldId id="581" r:id="rId19"/>
    <p:sldId id="570" r:id="rId20"/>
    <p:sldId id="541" r:id="rId21"/>
    <p:sldId id="572" r:id="rId22"/>
    <p:sldId id="571" r:id="rId23"/>
    <p:sldId id="542" r:id="rId24"/>
    <p:sldId id="540" r:id="rId25"/>
    <p:sldId id="573" r:id="rId26"/>
    <p:sldId id="54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39"/>
    <p:restoredTop sz="95833"/>
  </p:normalViewPr>
  <p:slideViewPr>
    <p:cSldViewPr snapToGrid="0" snapToObjects="1">
      <p:cViewPr varScale="1">
        <p:scale>
          <a:sx n="112" d="100"/>
          <a:sy n="112" d="100"/>
        </p:scale>
        <p:origin x="5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F279EC-0C84-A145-8296-EB3987900C84}" type="datetimeFigureOut">
              <a:rPr lang="en-US" smtClean="0"/>
              <a:t>3/1/22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40A3E6-489E-5E4B-A193-B5600350C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388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438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FC9DA-DAD1-0449-AC13-680972F068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B2B225-4605-7343-9862-689FB3CD93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B397D-76D2-C048-8012-4E1D07C7F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16ED4-4B26-4541-BE56-6811C4CBDE0D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7DEF3-147B-D542-A7EC-92C190086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92EFC-41F8-F14A-8FBD-AA9DE350E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5E71F-F2B6-AF4E-8EF4-EC3D32A3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045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1A229-E142-AE4A-B765-92470B523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5ABA59-5DAE-5348-A406-955B8B8AE5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BE1F4-C78A-5447-94EF-2144E3DEE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16ED4-4B26-4541-BE56-6811C4CBDE0D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4D237-627B-F646-B506-A64A2ACB8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38B90-C707-B04B-A25C-CA28B305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5E71F-F2B6-AF4E-8EF4-EC3D32A3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634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F236F2-F4F7-9B40-B765-A3894F9118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300AB4-C550-3C47-9CFC-5A7AF6EB07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AED48-2C65-3A42-9FCB-64545A346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16ED4-4B26-4541-BE56-6811C4CBDE0D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0FBE9-AB27-314F-B37B-CCA7D42E2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1622E-4C10-5F4B-ABEA-B8E89805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5E71F-F2B6-AF4E-8EF4-EC3D32A3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10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BA290-AEA3-A947-AF3F-FEC7DDD2D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26D98-A5F1-5743-A750-2994341F8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33E7B-35D7-2E48-92E2-28A7B4FF1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16ED4-4B26-4541-BE56-6811C4CBDE0D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4D9A1-AA99-334B-AD38-7C3461AB8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B2163-5CE5-354D-AC23-01E4E154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5E71F-F2B6-AF4E-8EF4-EC3D32A3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55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1B0E-D096-BB4D-BD44-471B2552A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AB8E86-679F-734B-A390-A8D766B0E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89BC1-815B-CA4F-9FED-01D3B6439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16ED4-4B26-4541-BE56-6811C4CBDE0D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33189D-A36E-F244-BE85-38F3D909B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FF4A4-5028-844F-8233-82FA4A823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5E71F-F2B6-AF4E-8EF4-EC3D32A3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637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7C3F-8195-0E48-9572-93290FD4D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34963-09BB-E946-AD43-27436EFE04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2937BE-E5D4-A64E-9FD5-7D6383848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1E313B-6DBE-AD48-8610-7E3A8483A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16ED4-4B26-4541-BE56-6811C4CBDE0D}" type="datetimeFigureOut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1CA92C-DA32-4F46-9765-3E6D30C9C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1BD745-0086-7F46-B0CA-028C7F519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5E71F-F2B6-AF4E-8EF4-EC3D32A3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02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AFB70-6545-E84E-8352-974EB42DC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92B7FF-AE1F-7D45-B44B-465524526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969E40-7CF8-4F4E-BB26-8625A2A0D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5282FF-5FCE-8A40-873F-F50331F6D7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FA0EF9-83E3-0946-A2C7-F3B6B3D45B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993D78-B79D-664A-AB12-B01B6368B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16ED4-4B26-4541-BE56-6811C4CBDE0D}" type="datetimeFigureOut">
              <a:rPr lang="en-US" smtClean="0"/>
              <a:t>3/1/22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1793B9-ACAE-A040-9F2B-0099E8DC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37FDFD-7718-5948-9251-A870528D5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5E71F-F2B6-AF4E-8EF4-EC3D32A3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21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AC53-3F4B-3A4E-8710-5B74B1D61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3E0E3F-5EB7-0343-B56B-653A4A1D1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16ED4-4B26-4541-BE56-6811C4CBDE0D}" type="datetimeFigureOut">
              <a:rPr lang="en-US" smtClean="0"/>
              <a:t>3/1/22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F4C1EC-ADC9-6345-92D2-6FCB022C3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50FB5A-68B2-CD48-90F9-F84B15588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5E71F-F2B6-AF4E-8EF4-EC3D32A3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441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47E8E3-4E1E-A146-9F9F-628DFE1D2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16ED4-4B26-4541-BE56-6811C4CBDE0D}" type="datetimeFigureOut">
              <a:rPr lang="en-US" smtClean="0"/>
              <a:t>3/1/22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152FFF-4EF5-AB4A-9ECA-FB015A878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07D36-AFD4-F345-A791-7016CDB71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5E71F-F2B6-AF4E-8EF4-EC3D32A3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40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6A29-EB72-454D-889C-43AAD3480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13BDA-4C23-4349-8027-7F016B75D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7D8B9D-8CDF-7C47-A376-FC03D71A8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CEFC6-AF3E-184D-A888-E714E5C8C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16ED4-4B26-4541-BE56-6811C4CBDE0D}" type="datetimeFigureOut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321C0E-E4E8-294F-ADC8-56D0D9249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2D9E2B-7D7E-F746-ADEC-A3C89E30A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5E71F-F2B6-AF4E-8EF4-EC3D32A3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816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FBF15-AF16-5C44-8AF7-530C93A95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0C9457-D070-0640-91EA-770E61FEB3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1EFA8D-60AC-6945-BDB1-652BDB39AA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A61D8C-ED09-4141-8632-26DA4D71D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16ED4-4B26-4541-BE56-6811C4CBDE0D}" type="datetimeFigureOut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AE216F-6894-FB4C-80F3-6BFFA23FD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8CA9E1-7FBA-394E-BA50-C26CE167F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5E71F-F2B6-AF4E-8EF4-EC3D32A3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0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2D823-897E-904B-B915-4FB91B400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15DA9-0504-5145-A349-BCCC0EAAD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19E86-19F6-E64F-B7A9-A109743741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16ED4-4B26-4541-BE56-6811C4CBDE0D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9A0F8-FEC9-3947-AF1A-5052FEE150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88B5B-A1C8-CF44-8B40-82865AA43B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5E71F-F2B6-AF4E-8EF4-EC3D32A3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934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Spectral (wavelength-dependent) properties of the atmosphere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F1D1DA-845F-6542-B3E0-7CA0778BF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561" y="517267"/>
            <a:ext cx="4793396" cy="5106737"/>
          </a:xfrm>
          <a:prstGeom prst="rect">
            <a:avLst/>
          </a:prstGeom>
        </p:spPr>
      </p:pic>
      <p:pic>
        <p:nvPicPr>
          <p:cNvPr id="7" name="Picture 6" descr="http://www.acs.org/content/acs/en/climatescience/energybalance/planetarytemperatures/_jcr_content/articleContent/columnbootstrap_3/column0/image.img.jpg/1374081628417.jpg">
            <a:extLst>
              <a:ext uri="{FF2B5EF4-FFF2-40B4-BE49-F238E27FC236}">
                <a16:creationId xmlns:a16="http://schemas.microsoft.com/office/drawing/2014/main" id="{1C946F82-BC72-7549-AECA-9EF85D6EA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29" y="517267"/>
            <a:ext cx="6178770" cy="507328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8D53044-4C78-0842-89FB-738D81DA4FB7}"/>
              </a:ext>
            </a:extLst>
          </p:cNvPr>
          <p:cNvSpPr/>
          <p:nvPr/>
        </p:nvSpPr>
        <p:spPr>
          <a:xfrm>
            <a:off x="7434623" y="1274813"/>
            <a:ext cx="1269025" cy="1303442"/>
          </a:xfrm>
          <a:prstGeom prst="ellipse">
            <a:avLst/>
          </a:prstGeom>
          <a:solidFill>
            <a:srgbClr val="FFFF00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49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Total atmospheric absorption of light is due to the gases in 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F1D1DA-845F-6542-B3E0-7CA0778BF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464" y="591671"/>
            <a:ext cx="5629048" cy="59970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6F5545C-EA0B-3B46-A128-2CC8E5A13E91}"/>
              </a:ext>
            </a:extLst>
          </p:cNvPr>
          <p:cNvSpPr/>
          <p:nvPr/>
        </p:nvSpPr>
        <p:spPr>
          <a:xfrm>
            <a:off x="1324437" y="3022375"/>
            <a:ext cx="5645075" cy="1192786"/>
          </a:xfrm>
          <a:prstGeom prst="rect">
            <a:avLst/>
          </a:prstGeom>
          <a:solidFill>
            <a:schemeClr val="bg1">
              <a:lumMod val="65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EB3AAC-10A6-4C48-97C8-8A8E422277DD}"/>
              </a:ext>
            </a:extLst>
          </p:cNvPr>
          <p:cNvSpPr txBox="1"/>
          <p:nvPr/>
        </p:nvSpPr>
        <p:spPr>
          <a:xfrm>
            <a:off x="7214467" y="1905506"/>
            <a:ext cx="49775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Our next task: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What’s going on at the molecular level?</a:t>
            </a:r>
          </a:p>
          <a:p>
            <a:endParaRPr lang="en-US" sz="2400" dirty="0"/>
          </a:p>
          <a:p>
            <a:r>
              <a:rPr lang="en-US" sz="2400" dirty="0"/>
              <a:t>Answering these questions: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Provides a fundamental understanding of the chemical drivers of greenhouse warming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Is also fun (because Spartan)</a:t>
            </a:r>
          </a:p>
        </p:txBody>
      </p:sp>
    </p:spTree>
    <p:extLst>
      <p:ext uri="{BB962C8B-B14F-4D97-AF65-F5344CB8AC3E}">
        <p14:creationId xmlns:p14="http://schemas.microsoft.com/office/powerpoint/2010/main" val="2101071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Last week: light accelerates opposite charges in opposite directions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7B40E18-0F8A-B642-BCE6-4C80B1FDD9F5}"/>
              </a:ext>
            </a:extLst>
          </p:cNvPr>
          <p:cNvGrpSpPr/>
          <p:nvPr/>
        </p:nvGrpSpPr>
        <p:grpSpPr>
          <a:xfrm>
            <a:off x="661018" y="898860"/>
            <a:ext cx="7022308" cy="4021932"/>
            <a:chOff x="661018" y="898860"/>
            <a:chExt cx="7022308" cy="402193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93D5AB5-A4F2-C748-AE2D-4F9B41C11DAF}"/>
                </a:ext>
              </a:extLst>
            </p:cNvPr>
            <p:cNvGrpSpPr/>
            <p:nvPr/>
          </p:nvGrpSpPr>
          <p:grpSpPr>
            <a:xfrm>
              <a:off x="661018" y="898860"/>
              <a:ext cx="7022308" cy="1906732"/>
              <a:chOff x="661018" y="2513905"/>
              <a:chExt cx="7022308" cy="190673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E910079F-9EDD-3442-AEF3-C039D9FE72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2572" r="22830" b="55272"/>
              <a:stretch/>
            </p:blipFill>
            <p:spPr>
              <a:xfrm flipV="1">
                <a:off x="661018" y="2513905"/>
                <a:ext cx="7022308" cy="1906732"/>
              </a:xfrm>
              <a:prstGeom prst="rect">
                <a:avLst/>
              </a:prstGeom>
            </p:spPr>
          </p:pic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F0AB27C0-D572-BD47-8217-3BAB6086D511}"/>
                  </a:ext>
                </a:extLst>
              </p:cNvPr>
              <p:cNvGrpSpPr/>
              <p:nvPr/>
            </p:nvGrpSpPr>
            <p:grpSpPr>
              <a:xfrm>
                <a:off x="6822829" y="3429000"/>
                <a:ext cx="760071" cy="923329"/>
                <a:chOff x="7118251" y="3429000"/>
                <a:chExt cx="760071" cy="923329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233FBEEF-496A-8B4E-A887-8681A8C5CFC9}"/>
                    </a:ext>
                  </a:extLst>
                </p:cNvPr>
                <p:cNvGrpSpPr/>
                <p:nvPr/>
              </p:nvGrpSpPr>
              <p:grpSpPr>
                <a:xfrm>
                  <a:off x="7118252" y="3429000"/>
                  <a:ext cx="760070" cy="461665"/>
                  <a:chOff x="5753685" y="3257953"/>
                  <a:chExt cx="760070" cy="461665"/>
                </a:xfrm>
              </p:grpSpPr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B56489F0-A3FF-B04D-8168-E5589C94129C}"/>
                      </a:ext>
                    </a:extLst>
                  </p:cNvPr>
                  <p:cNvSpPr/>
                  <p:nvPr/>
                </p:nvSpPr>
                <p:spPr>
                  <a:xfrm flipV="1">
                    <a:off x="5753685" y="3319974"/>
                    <a:ext cx="337625" cy="33762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D4355FC6-3BEE-1143-B705-18D450D3F6CF}"/>
                      </a:ext>
                    </a:extLst>
                  </p:cNvPr>
                  <p:cNvSpPr txBox="1"/>
                  <p:nvPr/>
                </p:nvSpPr>
                <p:spPr>
                  <a:xfrm>
                    <a:off x="5782235" y="3257953"/>
                    <a:ext cx="73152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b="1" dirty="0"/>
                      <a:t>-</a:t>
                    </a:r>
                  </a:p>
                </p:txBody>
              </p:sp>
            </p:grpSp>
            <p:sp>
              <p:nvSpPr>
                <p:cNvPr id="2" name="Down Arrow 1">
                  <a:extLst>
                    <a:ext uri="{FF2B5EF4-FFF2-40B4-BE49-F238E27FC236}">
                      <a16:creationId xmlns:a16="http://schemas.microsoft.com/office/drawing/2014/main" id="{64E96D09-DC9E-8C4C-839D-D2C7E11A68E6}"/>
                    </a:ext>
                  </a:extLst>
                </p:cNvPr>
                <p:cNvSpPr/>
                <p:nvPr/>
              </p:nvSpPr>
              <p:spPr>
                <a:xfrm>
                  <a:off x="7118251" y="3890664"/>
                  <a:ext cx="337625" cy="461665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AFFED5C3-7B3F-5641-A63A-DB1E3F50F2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314" y="3675739"/>
                <a:ext cx="5733143" cy="0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619502B-E418-9E42-BA14-9E8F7DD61967}"/>
                </a:ext>
              </a:extLst>
            </p:cNvPr>
            <p:cNvGrpSpPr/>
            <p:nvPr/>
          </p:nvGrpSpPr>
          <p:grpSpPr>
            <a:xfrm>
              <a:off x="661018" y="3014060"/>
              <a:ext cx="7022308" cy="1906732"/>
              <a:chOff x="661018" y="2513905"/>
              <a:chExt cx="7022308" cy="1906732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483DE360-ACA6-2A41-83EC-A27A384C39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2572" r="22830" b="55272"/>
              <a:stretch/>
            </p:blipFill>
            <p:spPr>
              <a:xfrm flipV="1">
                <a:off x="661018" y="2513905"/>
                <a:ext cx="7022308" cy="1906732"/>
              </a:xfrm>
              <a:prstGeom prst="rect">
                <a:avLst/>
              </a:prstGeom>
            </p:spPr>
          </p:pic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1CFE3A60-1F2B-4F4D-9A98-DD3128AC0928}"/>
                  </a:ext>
                </a:extLst>
              </p:cNvPr>
              <p:cNvGrpSpPr/>
              <p:nvPr/>
            </p:nvGrpSpPr>
            <p:grpSpPr>
              <a:xfrm>
                <a:off x="6819904" y="2915890"/>
                <a:ext cx="762996" cy="974775"/>
                <a:chOff x="7115326" y="2915890"/>
                <a:chExt cx="762996" cy="974775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3EEF4A0-F5BF-5D40-924D-43BE2FAFB74B}"/>
                    </a:ext>
                  </a:extLst>
                </p:cNvPr>
                <p:cNvGrpSpPr/>
                <p:nvPr/>
              </p:nvGrpSpPr>
              <p:grpSpPr>
                <a:xfrm>
                  <a:off x="7118252" y="3429000"/>
                  <a:ext cx="760070" cy="461665"/>
                  <a:chOff x="5753685" y="3257953"/>
                  <a:chExt cx="760070" cy="461665"/>
                </a:xfrm>
              </p:grpSpPr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F9F6093D-E9FD-7B43-9BBB-8CA026981BB0}"/>
                      </a:ext>
                    </a:extLst>
                  </p:cNvPr>
                  <p:cNvSpPr/>
                  <p:nvPr/>
                </p:nvSpPr>
                <p:spPr>
                  <a:xfrm flipV="1">
                    <a:off x="5753685" y="3319974"/>
                    <a:ext cx="337625" cy="33762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ACC315F-8CB8-6248-9082-009D89861058}"/>
                      </a:ext>
                    </a:extLst>
                  </p:cNvPr>
                  <p:cNvSpPr txBox="1"/>
                  <p:nvPr/>
                </p:nvSpPr>
                <p:spPr>
                  <a:xfrm>
                    <a:off x="5782235" y="3257953"/>
                    <a:ext cx="73152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b="1" dirty="0"/>
                      <a:t>+</a:t>
                    </a:r>
                  </a:p>
                </p:txBody>
              </p:sp>
            </p:grpSp>
            <p:sp>
              <p:nvSpPr>
                <p:cNvPr id="17" name="Down Arrow 16">
                  <a:extLst>
                    <a:ext uri="{FF2B5EF4-FFF2-40B4-BE49-F238E27FC236}">
                      <a16:creationId xmlns:a16="http://schemas.microsoft.com/office/drawing/2014/main" id="{0C6856EE-29C2-A34D-9984-39794DC1DCEA}"/>
                    </a:ext>
                  </a:extLst>
                </p:cNvPr>
                <p:cNvSpPr/>
                <p:nvPr/>
              </p:nvSpPr>
              <p:spPr>
                <a:xfrm rot="10800000">
                  <a:off x="7115326" y="2915890"/>
                  <a:ext cx="337625" cy="461665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2F20F61-6583-2A48-B973-5A50D19ABE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314" y="3675739"/>
                <a:ext cx="5733143" cy="0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6508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117404"/>
            <a:ext cx="91411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Molecular polarity</a:t>
            </a:r>
            <a:endParaRPr lang="en-US" sz="3000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E60ED3-D81B-6548-ADC0-725DAFCAA48C}"/>
              </a:ext>
            </a:extLst>
          </p:cNvPr>
          <p:cNvSpPr/>
          <p:nvPr/>
        </p:nvSpPr>
        <p:spPr>
          <a:xfrm>
            <a:off x="540679" y="920291"/>
            <a:ext cx="108580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Even if a molecule has no </a:t>
            </a:r>
            <a:r>
              <a:rPr lang="en-US" sz="2400" i="1" dirty="0"/>
              <a:t>net</a:t>
            </a:r>
            <a:r>
              <a:rPr lang="en-US" sz="2400" dirty="0"/>
              <a:t> charge, many still have an </a:t>
            </a:r>
            <a:r>
              <a:rPr lang="en-US" sz="2400" i="1" dirty="0"/>
              <a:t>internal</a:t>
            </a:r>
            <a:r>
              <a:rPr lang="en-US" sz="2400" dirty="0"/>
              <a:t> charge imbalance.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21647A-B414-E84E-976C-EAAC638E8B85}"/>
              </a:ext>
            </a:extLst>
          </p:cNvPr>
          <p:cNvSpPr txBox="1"/>
          <p:nvPr/>
        </p:nvSpPr>
        <p:spPr>
          <a:xfrm>
            <a:off x="540679" y="5109082"/>
            <a:ext cx="110258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Warm colors </a:t>
            </a:r>
            <a:r>
              <a:rPr lang="en-US" sz="2400" dirty="0"/>
              <a:t>(red/orange/yellow) mean excess </a:t>
            </a:r>
            <a:r>
              <a:rPr lang="en-US" sz="2400" b="1" dirty="0"/>
              <a:t>negative</a:t>
            </a:r>
            <a:r>
              <a:rPr lang="en-US" sz="2400" dirty="0"/>
              <a:t> charge (build-up of electrons on that part of the surface)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Cool colors </a:t>
            </a:r>
            <a:r>
              <a:rPr lang="en-US" sz="2400" dirty="0"/>
              <a:t>(blue/turquoise) mean excess </a:t>
            </a:r>
            <a:r>
              <a:rPr lang="en-US" sz="2400" b="1" dirty="0"/>
              <a:t>positive</a:t>
            </a:r>
            <a:r>
              <a:rPr lang="en-US" sz="2400" dirty="0"/>
              <a:t> charge (deficit of electrons on that part of the surface)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200A94-49CF-F44B-9E26-D6550DBA4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881" y="1876171"/>
            <a:ext cx="3261471" cy="22948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1F8531-041A-9B4E-B9E5-D95D8A180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791" y="2100129"/>
            <a:ext cx="3112842" cy="217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176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117404"/>
            <a:ext cx="91411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Molecular polarity</a:t>
            </a:r>
            <a:endParaRPr lang="en-US" sz="30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5252A5-65DC-4043-97D3-6E7706503900}"/>
              </a:ext>
            </a:extLst>
          </p:cNvPr>
          <p:cNvSpPr txBox="1"/>
          <p:nvPr/>
        </p:nvSpPr>
        <p:spPr>
          <a:xfrm>
            <a:off x="446936" y="884422"/>
            <a:ext cx="10858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These excess charges actually go deeper than the surface – we say that the atoms themselves have </a:t>
            </a:r>
            <a:r>
              <a:rPr lang="en-US" sz="2400" b="1" dirty="0"/>
              <a:t>partial charges (</a:t>
            </a:r>
            <a:r>
              <a:rPr lang="en-US" sz="2400" dirty="0"/>
              <a:t>+ or -)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45275DC-61BC-814C-B76E-88513CD03B3F}"/>
              </a:ext>
            </a:extLst>
          </p:cNvPr>
          <p:cNvGrpSpPr>
            <a:grpSpLocks noChangeAspect="1"/>
          </p:cNvGrpSpPr>
          <p:nvPr/>
        </p:nvGrpSpPr>
        <p:grpSpPr>
          <a:xfrm>
            <a:off x="3099706" y="1930915"/>
            <a:ext cx="4312950" cy="3016572"/>
            <a:chOff x="5165283" y="2644398"/>
            <a:chExt cx="1743321" cy="121931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135B546-945C-7F4E-92DC-42BCAB1FEC6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65283" y="2644398"/>
              <a:ext cx="1743321" cy="1219317"/>
              <a:chOff x="8285855" y="3170859"/>
              <a:chExt cx="3112842" cy="2177190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11EA42D7-421E-7442-94BD-8D8E9B1C39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85855" y="3170859"/>
                <a:ext cx="3112842" cy="2177190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3110CDF-3D13-3C48-B9F9-5A33DAD8774B}"/>
                  </a:ext>
                </a:extLst>
              </p:cNvPr>
              <p:cNvSpPr txBox="1"/>
              <p:nvPr/>
            </p:nvSpPr>
            <p:spPr>
              <a:xfrm>
                <a:off x="9668044" y="4036301"/>
                <a:ext cx="546265" cy="613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+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39F4307-D21A-6E48-89B4-7CC1AB717B1F}"/>
                  </a:ext>
                </a:extLst>
              </p:cNvPr>
              <p:cNvSpPr txBox="1"/>
              <p:nvPr/>
            </p:nvSpPr>
            <p:spPr>
              <a:xfrm>
                <a:off x="9121780" y="4143689"/>
                <a:ext cx="546265" cy="613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-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78817B9-FE83-6F46-8F4C-EB073029D1AD}"/>
                </a:ext>
              </a:extLst>
            </p:cNvPr>
            <p:cNvSpPr txBox="1"/>
            <p:nvPr/>
          </p:nvSpPr>
          <p:spPr>
            <a:xfrm>
              <a:off x="6287456" y="3066396"/>
              <a:ext cx="4107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0252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7AA7EBD9-B126-394A-9150-F64E4CDA2F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80" t="12572" r="22830" b="55272"/>
          <a:stretch/>
        </p:blipFill>
        <p:spPr>
          <a:xfrm flipV="1">
            <a:off x="854439" y="1092998"/>
            <a:ext cx="7563405" cy="3796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117404"/>
            <a:ext cx="127778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So what’s going to happen here?</a:t>
            </a:r>
            <a:endParaRPr lang="en-US" sz="3000" b="1" dirty="0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64AF3D6-735B-0D41-A254-DA10C1A2EB19}"/>
              </a:ext>
            </a:extLst>
          </p:cNvPr>
          <p:cNvGrpSpPr>
            <a:grpSpLocks noChangeAspect="1"/>
          </p:cNvGrpSpPr>
          <p:nvPr/>
        </p:nvGrpSpPr>
        <p:grpSpPr>
          <a:xfrm>
            <a:off x="5165283" y="2644398"/>
            <a:ext cx="1743321" cy="1219317"/>
            <a:chOff x="8285855" y="3170859"/>
            <a:chExt cx="3112842" cy="217719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AC2FE4C-CEDE-2A47-BA2F-CE46BCAFA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85855" y="3170859"/>
              <a:ext cx="3112842" cy="217719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6B99A98-97A1-FB49-A308-B8DA13D58F0D}"/>
                </a:ext>
              </a:extLst>
            </p:cNvPr>
            <p:cNvSpPr txBox="1"/>
            <p:nvPr/>
          </p:nvSpPr>
          <p:spPr>
            <a:xfrm>
              <a:off x="9569144" y="3847282"/>
              <a:ext cx="546265" cy="613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+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FD59C04-1DAB-7B47-B518-550582DDA15B}"/>
                </a:ext>
              </a:extLst>
            </p:cNvPr>
            <p:cNvSpPr txBox="1"/>
            <p:nvPr/>
          </p:nvSpPr>
          <p:spPr>
            <a:xfrm>
              <a:off x="8971642" y="3952472"/>
              <a:ext cx="546265" cy="613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-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B8F1BB3B-85CC-6E41-B712-69A8629CD6FA}"/>
              </a:ext>
            </a:extLst>
          </p:cNvPr>
          <p:cNvSpPr txBox="1"/>
          <p:nvPr/>
        </p:nvSpPr>
        <p:spPr>
          <a:xfrm>
            <a:off x="6218604" y="2964311"/>
            <a:ext cx="410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391170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EDD4136-AB91-4040-9BE5-15BC9ECEE9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80" t="12572" r="22830" b="55272"/>
          <a:stretch/>
        </p:blipFill>
        <p:spPr>
          <a:xfrm flipV="1">
            <a:off x="854439" y="1092998"/>
            <a:ext cx="7563405" cy="3796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117404"/>
            <a:ext cx="127778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Right now, light bends the CO</a:t>
            </a:r>
            <a:r>
              <a:rPr lang="en-US" sz="3000" b="1" baseline="-25000" dirty="0"/>
              <a:t>2</a:t>
            </a:r>
            <a:r>
              <a:rPr lang="en-US" sz="3000" b="1" dirty="0"/>
              <a:t> this way</a:t>
            </a:r>
            <a:endParaRPr lang="en-US" sz="3000" b="1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71A0B3F-2260-B24A-B795-F502E6DE90C0}"/>
              </a:ext>
            </a:extLst>
          </p:cNvPr>
          <p:cNvGrpSpPr/>
          <p:nvPr/>
        </p:nvGrpSpPr>
        <p:grpSpPr>
          <a:xfrm>
            <a:off x="5165283" y="2644398"/>
            <a:ext cx="1743321" cy="1219317"/>
            <a:chOff x="5165283" y="2644398"/>
            <a:chExt cx="1743321" cy="121931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64AF3D6-735B-0D41-A254-DA10C1A2EB1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65283" y="2644398"/>
              <a:ext cx="1743321" cy="1219317"/>
              <a:chOff x="8285855" y="3170859"/>
              <a:chExt cx="3112842" cy="217719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DAC2FE4C-CEDE-2A47-BA2F-CE46BCAFA0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85855" y="3170859"/>
                <a:ext cx="3112842" cy="2177190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6B99A98-97A1-FB49-A308-B8DA13D58F0D}"/>
                  </a:ext>
                </a:extLst>
              </p:cNvPr>
              <p:cNvSpPr txBox="1"/>
              <p:nvPr/>
            </p:nvSpPr>
            <p:spPr>
              <a:xfrm>
                <a:off x="9569144" y="3847282"/>
                <a:ext cx="546265" cy="613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+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D59C04-1DAB-7B47-B518-550582DDA15B}"/>
                  </a:ext>
                </a:extLst>
              </p:cNvPr>
              <p:cNvSpPr txBox="1"/>
              <p:nvPr/>
            </p:nvSpPr>
            <p:spPr>
              <a:xfrm>
                <a:off x="8971642" y="3952472"/>
                <a:ext cx="546265" cy="613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-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8F1BB3B-85CC-6E41-B712-69A8629CD6FA}"/>
                </a:ext>
              </a:extLst>
            </p:cNvPr>
            <p:cNvSpPr txBox="1"/>
            <p:nvPr/>
          </p:nvSpPr>
          <p:spPr>
            <a:xfrm>
              <a:off x="6218604" y="2964312"/>
              <a:ext cx="4107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-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3D8F013-B577-1742-9A54-A6C0031166F2}"/>
              </a:ext>
            </a:extLst>
          </p:cNvPr>
          <p:cNvGrpSpPr/>
          <p:nvPr/>
        </p:nvGrpSpPr>
        <p:grpSpPr>
          <a:xfrm>
            <a:off x="5517658" y="2538867"/>
            <a:ext cx="1009876" cy="1442875"/>
            <a:chOff x="5517658" y="2538867"/>
            <a:chExt cx="1009876" cy="1442875"/>
          </a:xfrm>
        </p:grpSpPr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354B0C2E-5B89-4548-B049-FB62B0EA927F}"/>
                </a:ext>
              </a:extLst>
            </p:cNvPr>
            <p:cNvSpPr/>
            <p:nvPr/>
          </p:nvSpPr>
          <p:spPr>
            <a:xfrm rot="10800000">
              <a:off x="5855283" y="2538867"/>
              <a:ext cx="337625" cy="46166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Down Arrow 13">
              <a:extLst>
                <a:ext uri="{FF2B5EF4-FFF2-40B4-BE49-F238E27FC236}">
                  <a16:creationId xmlns:a16="http://schemas.microsoft.com/office/drawing/2014/main" id="{B6146911-5337-1C47-8203-3C2B633B15F8}"/>
                </a:ext>
              </a:extLst>
            </p:cNvPr>
            <p:cNvSpPr/>
            <p:nvPr/>
          </p:nvSpPr>
          <p:spPr>
            <a:xfrm>
              <a:off x="5517658" y="3515182"/>
              <a:ext cx="337625" cy="46166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Down Arrow 14">
              <a:extLst>
                <a:ext uri="{FF2B5EF4-FFF2-40B4-BE49-F238E27FC236}">
                  <a16:creationId xmlns:a16="http://schemas.microsoft.com/office/drawing/2014/main" id="{0F5EA478-C351-5349-8D3C-46F50D543219}"/>
                </a:ext>
              </a:extLst>
            </p:cNvPr>
            <p:cNvSpPr/>
            <p:nvPr/>
          </p:nvSpPr>
          <p:spPr>
            <a:xfrm>
              <a:off x="6189909" y="3520077"/>
              <a:ext cx="337625" cy="46166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2307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EDD4136-AB91-4040-9BE5-15BC9ECEE9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71" t="12572" r="22830" b="55272"/>
          <a:stretch/>
        </p:blipFill>
        <p:spPr>
          <a:xfrm flipV="1">
            <a:off x="569626" y="1092998"/>
            <a:ext cx="11056113" cy="3796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117404"/>
            <a:ext cx="127778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And now, this way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AC2FE4C-CEDE-2A47-BA2F-CE46BCAFA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283" y="2644398"/>
            <a:ext cx="1743321" cy="121931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8F1BB3B-85CC-6E41-B712-69A8629CD6FA}"/>
              </a:ext>
            </a:extLst>
          </p:cNvPr>
          <p:cNvSpPr txBox="1"/>
          <p:nvPr/>
        </p:nvSpPr>
        <p:spPr>
          <a:xfrm>
            <a:off x="10221808" y="2529598"/>
            <a:ext cx="410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C0F69A-98B1-C343-92EC-DB868078BDC1}"/>
              </a:ext>
            </a:extLst>
          </p:cNvPr>
          <p:cNvGrpSpPr/>
          <p:nvPr/>
        </p:nvGrpSpPr>
        <p:grpSpPr>
          <a:xfrm>
            <a:off x="5549352" y="2949808"/>
            <a:ext cx="1080014" cy="476169"/>
            <a:chOff x="5549352" y="2949808"/>
            <a:chExt cx="1080014" cy="47616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6B99A98-97A1-FB49-A308-B8DA13D58F0D}"/>
                </a:ext>
              </a:extLst>
            </p:cNvPr>
            <p:cNvSpPr txBox="1"/>
            <p:nvPr/>
          </p:nvSpPr>
          <p:spPr>
            <a:xfrm>
              <a:off x="5883978" y="3023223"/>
              <a:ext cx="305931" cy="343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+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FD59C04-1DAB-7B47-B518-550582DDA15B}"/>
                </a:ext>
              </a:extLst>
            </p:cNvPr>
            <p:cNvSpPr txBox="1"/>
            <p:nvPr/>
          </p:nvSpPr>
          <p:spPr>
            <a:xfrm>
              <a:off x="5549352" y="3082134"/>
              <a:ext cx="305931" cy="343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-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794CD0-0518-2142-A2D2-A3E92E875A32}"/>
                </a:ext>
              </a:extLst>
            </p:cNvPr>
            <p:cNvSpPr txBox="1"/>
            <p:nvPr/>
          </p:nvSpPr>
          <p:spPr>
            <a:xfrm>
              <a:off x="6218604" y="2949808"/>
              <a:ext cx="4107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-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8AF52A9-C913-2B4B-BD17-DBF6D2E2E32C}"/>
              </a:ext>
            </a:extLst>
          </p:cNvPr>
          <p:cNvGrpSpPr/>
          <p:nvPr/>
        </p:nvGrpSpPr>
        <p:grpSpPr>
          <a:xfrm flipV="1">
            <a:off x="5481090" y="2529598"/>
            <a:ext cx="1111708" cy="1488640"/>
            <a:chOff x="5517658" y="2538867"/>
            <a:chExt cx="1009876" cy="1442875"/>
          </a:xfrm>
        </p:grpSpPr>
        <p:sp>
          <p:nvSpPr>
            <p:cNvPr id="19" name="Down Arrow 18">
              <a:extLst>
                <a:ext uri="{FF2B5EF4-FFF2-40B4-BE49-F238E27FC236}">
                  <a16:creationId xmlns:a16="http://schemas.microsoft.com/office/drawing/2014/main" id="{6B9F3F54-11ED-5F44-B8B4-744C1215C79C}"/>
                </a:ext>
              </a:extLst>
            </p:cNvPr>
            <p:cNvSpPr/>
            <p:nvPr/>
          </p:nvSpPr>
          <p:spPr>
            <a:xfrm rot="10800000">
              <a:off x="5855283" y="2538867"/>
              <a:ext cx="337625" cy="461665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Down Arrow 19">
              <a:extLst>
                <a:ext uri="{FF2B5EF4-FFF2-40B4-BE49-F238E27FC236}">
                  <a16:creationId xmlns:a16="http://schemas.microsoft.com/office/drawing/2014/main" id="{3E74B59C-48E4-1545-82C3-071B01490DAF}"/>
                </a:ext>
              </a:extLst>
            </p:cNvPr>
            <p:cNvSpPr/>
            <p:nvPr/>
          </p:nvSpPr>
          <p:spPr>
            <a:xfrm>
              <a:off x="5517658" y="3515182"/>
              <a:ext cx="337625" cy="461665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124D2499-F351-5A44-AC38-37670F2590BF}"/>
                </a:ext>
              </a:extLst>
            </p:cNvPr>
            <p:cNvSpPr/>
            <p:nvPr/>
          </p:nvSpPr>
          <p:spPr>
            <a:xfrm>
              <a:off x="6189909" y="3520077"/>
              <a:ext cx="337625" cy="461665"/>
            </a:xfrm>
            <a:prstGeom prst="down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70067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117404"/>
            <a:ext cx="127778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Bending mode of CO</a:t>
            </a:r>
            <a:r>
              <a:rPr lang="en-US" sz="3000" b="1" baseline="-25000" dirty="0"/>
              <a:t>2</a:t>
            </a:r>
            <a:endParaRPr lang="en-US" sz="3000" b="1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1A6DD6-C4A9-1B48-80D1-B8F16AD93A23}"/>
              </a:ext>
            </a:extLst>
          </p:cNvPr>
          <p:cNvGrpSpPr/>
          <p:nvPr/>
        </p:nvGrpSpPr>
        <p:grpSpPr>
          <a:xfrm>
            <a:off x="546264" y="1141069"/>
            <a:ext cx="6822375" cy="4338355"/>
            <a:chOff x="7303325" y="423650"/>
            <a:chExt cx="4174177" cy="278352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2924062-E718-1E40-8EDE-2B45EE308E1D}"/>
                </a:ext>
              </a:extLst>
            </p:cNvPr>
            <p:cNvGrpSpPr/>
            <p:nvPr/>
          </p:nvGrpSpPr>
          <p:grpSpPr>
            <a:xfrm>
              <a:off x="8948056" y="423650"/>
              <a:ext cx="2529446" cy="2783527"/>
              <a:chOff x="868877" y="749316"/>
              <a:chExt cx="2529446" cy="2783527"/>
            </a:xfrm>
          </p:grpSpPr>
          <p:pic>
            <p:nvPicPr>
              <p:cNvPr id="22" name="Picture 21" descr="Chart&#10;&#10;Description automatically generated with low confidence">
                <a:extLst>
                  <a:ext uri="{FF2B5EF4-FFF2-40B4-BE49-F238E27FC236}">
                    <a16:creationId xmlns:a16="http://schemas.microsoft.com/office/drawing/2014/main" id="{256718B7-BA60-5B40-9285-C0CE8BE414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810" t="32540" r="51444" b="24883"/>
              <a:stretch/>
            </p:blipFill>
            <p:spPr>
              <a:xfrm>
                <a:off x="868877" y="749316"/>
                <a:ext cx="2529446" cy="1330657"/>
              </a:xfrm>
              <a:prstGeom prst="rect">
                <a:avLst/>
              </a:prstGeom>
            </p:spPr>
          </p:pic>
          <p:pic>
            <p:nvPicPr>
              <p:cNvPr id="23" name="Picture 22" descr="Chart&#10;&#10;Description automatically generated with low confidence">
                <a:extLst>
                  <a:ext uri="{FF2B5EF4-FFF2-40B4-BE49-F238E27FC236}">
                    <a16:creationId xmlns:a16="http://schemas.microsoft.com/office/drawing/2014/main" id="{CD7395EC-2317-D645-A0CA-80A09F1710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810" t="32540" r="51444" b="24883"/>
              <a:stretch/>
            </p:blipFill>
            <p:spPr>
              <a:xfrm flipV="1">
                <a:off x="868877" y="2202186"/>
                <a:ext cx="2529446" cy="1330657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E85F81C-23DF-F642-BD74-6EF541690DF0}"/>
                </a:ext>
              </a:extLst>
            </p:cNvPr>
            <p:cNvSpPr txBox="1"/>
            <p:nvPr/>
          </p:nvSpPr>
          <p:spPr>
            <a:xfrm>
              <a:off x="7303325" y="1270660"/>
              <a:ext cx="1353787" cy="5331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Figure 4.5 in your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8860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117404"/>
            <a:ext cx="127778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Bending mode of CO</a:t>
            </a:r>
            <a:r>
              <a:rPr lang="en-US" sz="3000" b="1" baseline="-25000" dirty="0"/>
              <a:t>2</a:t>
            </a:r>
            <a:endParaRPr lang="en-US" sz="3000" b="1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1A6DD6-C4A9-1B48-80D1-B8F16AD93A23}"/>
              </a:ext>
            </a:extLst>
          </p:cNvPr>
          <p:cNvGrpSpPr/>
          <p:nvPr/>
        </p:nvGrpSpPr>
        <p:grpSpPr>
          <a:xfrm>
            <a:off x="546264" y="1141069"/>
            <a:ext cx="6822375" cy="4338355"/>
            <a:chOff x="7303325" y="423650"/>
            <a:chExt cx="4174177" cy="278352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2924062-E718-1E40-8EDE-2B45EE308E1D}"/>
                </a:ext>
              </a:extLst>
            </p:cNvPr>
            <p:cNvGrpSpPr/>
            <p:nvPr/>
          </p:nvGrpSpPr>
          <p:grpSpPr>
            <a:xfrm>
              <a:off x="8948056" y="423650"/>
              <a:ext cx="2529446" cy="2783527"/>
              <a:chOff x="868877" y="749316"/>
              <a:chExt cx="2529446" cy="2783527"/>
            </a:xfrm>
          </p:grpSpPr>
          <p:pic>
            <p:nvPicPr>
              <p:cNvPr id="22" name="Picture 21" descr="Chart&#10;&#10;Description automatically generated with low confidence">
                <a:extLst>
                  <a:ext uri="{FF2B5EF4-FFF2-40B4-BE49-F238E27FC236}">
                    <a16:creationId xmlns:a16="http://schemas.microsoft.com/office/drawing/2014/main" id="{256718B7-BA60-5B40-9285-C0CE8BE414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810" t="32540" r="51444" b="24883"/>
              <a:stretch/>
            </p:blipFill>
            <p:spPr>
              <a:xfrm>
                <a:off x="868877" y="749316"/>
                <a:ext cx="2529446" cy="1330657"/>
              </a:xfrm>
              <a:prstGeom prst="rect">
                <a:avLst/>
              </a:prstGeom>
            </p:spPr>
          </p:pic>
          <p:pic>
            <p:nvPicPr>
              <p:cNvPr id="23" name="Picture 22" descr="Chart&#10;&#10;Description automatically generated with low confidence">
                <a:extLst>
                  <a:ext uri="{FF2B5EF4-FFF2-40B4-BE49-F238E27FC236}">
                    <a16:creationId xmlns:a16="http://schemas.microsoft.com/office/drawing/2014/main" id="{CD7395EC-2317-D645-A0CA-80A09F1710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810" t="32540" r="51444" b="24883"/>
              <a:stretch/>
            </p:blipFill>
            <p:spPr>
              <a:xfrm flipV="1">
                <a:off x="868877" y="2202186"/>
                <a:ext cx="2529446" cy="1330657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E85F81C-23DF-F642-BD74-6EF541690DF0}"/>
                </a:ext>
              </a:extLst>
            </p:cNvPr>
            <p:cNvSpPr txBox="1"/>
            <p:nvPr/>
          </p:nvSpPr>
          <p:spPr>
            <a:xfrm>
              <a:off x="7303325" y="1270660"/>
              <a:ext cx="1353787" cy="5331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Figure 4.5 in your text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B6E03F4-2D47-364E-994B-21D1919560E0}"/>
              </a:ext>
            </a:extLst>
          </p:cNvPr>
          <p:cNvSpPr txBox="1"/>
          <p:nvPr/>
        </p:nvSpPr>
        <p:spPr>
          <a:xfrm>
            <a:off x="8095013" y="2461203"/>
            <a:ext cx="3550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Now we’re going to make all this happen in Spartan</a:t>
            </a:r>
          </a:p>
        </p:txBody>
      </p:sp>
    </p:spTree>
    <p:extLst>
      <p:ext uri="{BB962C8B-B14F-4D97-AF65-F5344CB8AC3E}">
        <p14:creationId xmlns:p14="http://schemas.microsoft.com/office/powerpoint/2010/main" val="3062063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117404"/>
            <a:ext cx="91411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Examining the IR activity of CO2</a:t>
            </a:r>
            <a:endParaRPr lang="en-US" sz="30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AD4075-6571-5B40-98CE-51505A06ECAB}"/>
              </a:ext>
            </a:extLst>
          </p:cNvPr>
          <p:cNvSpPr txBox="1"/>
          <p:nvPr/>
        </p:nvSpPr>
        <p:spPr>
          <a:xfrm>
            <a:off x="365957" y="1213371"/>
            <a:ext cx="93361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7030A0"/>
                </a:solidFill>
              </a:rPr>
              <a:t>Make carbon dioxide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Solve the electronic structure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Notice the partial charges (also called atomic charges)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Construct an electrostatic potential map (EPM)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Get an IR spectrum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Look at the vibrational motion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Identify any IR-active vibrational modes</a:t>
            </a:r>
          </a:p>
        </p:txBody>
      </p:sp>
    </p:spTree>
    <p:extLst>
      <p:ext uri="{BB962C8B-B14F-4D97-AF65-F5344CB8AC3E}">
        <p14:creationId xmlns:p14="http://schemas.microsoft.com/office/powerpoint/2010/main" val="2957415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Spectral (wavelength-dependent) properties of the atmosphere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F1D1DA-845F-6542-B3E0-7CA0778BF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561" y="517267"/>
            <a:ext cx="4793396" cy="5106737"/>
          </a:xfrm>
          <a:prstGeom prst="rect">
            <a:avLst/>
          </a:prstGeom>
        </p:spPr>
      </p:pic>
      <p:pic>
        <p:nvPicPr>
          <p:cNvPr id="7" name="Picture 6" descr="http://www.acs.org/content/acs/en/climatescience/energybalance/planetarytemperatures/_jcr_content/articleContent/columnbootstrap_3/column0/image.img.jpg/1374081628417.jpg">
            <a:extLst>
              <a:ext uri="{FF2B5EF4-FFF2-40B4-BE49-F238E27FC236}">
                <a16:creationId xmlns:a16="http://schemas.microsoft.com/office/drawing/2014/main" id="{1C946F82-BC72-7549-AECA-9EF85D6EA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29" y="517267"/>
            <a:ext cx="6178770" cy="507328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D7592D0-BB4A-FA4D-A1F7-136589DFF874}"/>
              </a:ext>
            </a:extLst>
          </p:cNvPr>
          <p:cNvSpPr/>
          <p:nvPr/>
        </p:nvSpPr>
        <p:spPr>
          <a:xfrm>
            <a:off x="1943843" y="2011697"/>
            <a:ext cx="1269025" cy="1303442"/>
          </a:xfrm>
          <a:prstGeom prst="ellipse">
            <a:avLst/>
          </a:prstGeom>
          <a:solidFill>
            <a:srgbClr val="FFFF00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-Right Arrow 10">
            <a:extLst>
              <a:ext uri="{FF2B5EF4-FFF2-40B4-BE49-F238E27FC236}">
                <a16:creationId xmlns:a16="http://schemas.microsoft.com/office/drawing/2014/main" id="{8B04FF93-4767-534B-9A43-251D75B06BF7}"/>
              </a:ext>
            </a:extLst>
          </p:cNvPr>
          <p:cNvSpPr/>
          <p:nvPr/>
        </p:nvSpPr>
        <p:spPr>
          <a:xfrm rot="20885610">
            <a:off x="3417955" y="1860812"/>
            <a:ext cx="3648540" cy="639175"/>
          </a:xfrm>
          <a:prstGeom prst="left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75CF8D-9788-3C4D-BC01-6E7B26751458}"/>
              </a:ext>
            </a:extLst>
          </p:cNvPr>
          <p:cNvSpPr/>
          <p:nvPr/>
        </p:nvSpPr>
        <p:spPr>
          <a:xfrm>
            <a:off x="7434623" y="1274813"/>
            <a:ext cx="1269025" cy="1303442"/>
          </a:xfrm>
          <a:prstGeom prst="ellipse">
            <a:avLst/>
          </a:prstGeom>
          <a:solidFill>
            <a:srgbClr val="FFFF00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61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117404"/>
            <a:ext cx="91411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Making CO</a:t>
            </a:r>
            <a:r>
              <a:rPr lang="en-US" sz="3000" b="1" baseline="-25000" dirty="0"/>
              <a:t>2</a:t>
            </a:r>
            <a:r>
              <a:rPr lang="en-US" sz="3000" b="1" dirty="0"/>
              <a:t> in Spartan</a:t>
            </a:r>
            <a:endParaRPr lang="en-US" sz="3000" b="1" dirty="0">
              <a:solidFill>
                <a:schemeClr val="tx1"/>
              </a:solidFill>
            </a:endParaRP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D0DA28BD-B059-E24B-9B4C-44A796D18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57" y="1781207"/>
            <a:ext cx="2934804" cy="2892393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A03C86D-6F95-E848-92F8-EFCAE9771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591" y="1781207"/>
            <a:ext cx="7949990" cy="30785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AD4075-6571-5B40-98CE-51505A06ECAB}"/>
              </a:ext>
            </a:extLst>
          </p:cNvPr>
          <p:cNvSpPr txBox="1"/>
          <p:nvPr/>
        </p:nvSpPr>
        <p:spPr>
          <a:xfrm>
            <a:off x="365957" y="1213371"/>
            <a:ext cx="3702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First make carbon 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827CE3-266A-FB4F-9EC7-DFA4BCD6C9AC}"/>
              </a:ext>
            </a:extLst>
          </p:cNvPr>
          <p:cNvSpPr txBox="1"/>
          <p:nvPr/>
        </p:nvSpPr>
        <p:spPr>
          <a:xfrm>
            <a:off x="9141173" y="1243811"/>
            <a:ext cx="3702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... then add oxygens</a:t>
            </a:r>
          </a:p>
        </p:txBody>
      </p:sp>
    </p:spTree>
    <p:extLst>
      <p:ext uri="{BB962C8B-B14F-4D97-AF65-F5344CB8AC3E}">
        <p14:creationId xmlns:p14="http://schemas.microsoft.com/office/powerpoint/2010/main" val="2664422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0AD4075-6571-5B40-98CE-51505A06ECAB}"/>
              </a:ext>
            </a:extLst>
          </p:cNvPr>
          <p:cNvSpPr txBox="1"/>
          <p:nvPr/>
        </p:nvSpPr>
        <p:spPr>
          <a:xfrm>
            <a:off x="365957" y="1213371"/>
            <a:ext cx="93361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Make carbon dioxide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7030A0"/>
                </a:solidFill>
              </a:rPr>
              <a:t>Solve the electronic structure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Notice the partial charges (also called atomic charges)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Construct an electrostatic potential map (EPM)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Get an IR spectrum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Look at the vibrational motion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Identify any IR-active vibrational modes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4DB52B-4AB5-E24F-92FB-7274464F0BA4}"/>
              </a:ext>
            </a:extLst>
          </p:cNvPr>
          <p:cNvSpPr txBox="1"/>
          <p:nvPr/>
        </p:nvSpPr>
        <p:spPr>
          <a:xfrm>
            <a:off x="0" y="117404"/>
            <a:ext cx="91411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Examining the IR activity of CO2</a:t>
            </a:r>
            <a:endParaRPr lang="en-US" sz="3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672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117404"/>
            <a:ext cx="91411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Solve the electronic structure (and enable IR)</a:t>
            </a:r>
            <a:endParaRPr lang="en-US" sz="3000" b="1" dirty="0">
              <a:solidFill>
                <a:schemeClr val="tx1"/>
              </a:solidFill>
            </a:endParaRP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841DE2D5-9567-AA41-A84E-0B674BEE1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930" y="671402"/>
            <a:ext cx="8168900" cy="584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903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0"/>
            <a:ext cx="91411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tx1"/>
                </a:solidFill>
              </a:rPr>
              <a:t>Construct an electrostatic potential map (EPM)</a:t>
            </a:r>
          </a:p>
        </p:txBody>
      </p:sp>
      <p:pic>
        <p:nvPicPr>
          <p:cNvPr id="5" name="Picture 4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9F265A86-E4EC-EC43-B733-306DD7B73A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038" b="31864"/>
          <a:stretch/>
        </p:blipFill>
        <p:spPr>
          <a:xfrm>
            <a:off x="224626" y="1024248"/>
            <a:ext cx="6433232" cy="48095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1BBC38-290A-CA49-A0CB-7F6696A841C9}"/>
              </a:ext>
            </a:extLst>
          </p:cNvPr>
          <p:cNvSpPr txBox="1"/>
          <p:nvPr/>
        </p:nvSpPr>
        <p:spPr>
          <a:xfrm>
            <a:off x="6096000" y="4180344"/>
            <a:ext cx="61247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Recall: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Warm colors </a:t>
            </a:r>
            <a:r>
              <a:rPr lang="en-US" sz="2400" dirty="0"/>
              <a:t>(red/orange/yellow) mean excess </a:t>
            </a:r>
            <a:r>
              <a:rPr lang="en-US" sz="2400" b="1" dirty="0"/>
              <a:t>negative</a:t>
            </a:r>
            <a:r>
              <a:rPr lang="en-US" sz="2400" dirty="0"/>
              <a:t> charge (build-up of electrons on that part of the surface)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Cool colors </a:t>
            </a:r>
            <a:r>
              <a:rPr lang="en-US" sz="2400" dirty="0"/>
              <a:t>(blue/turquoise) mean excess </a:t>
            </a:r>
            <a:r>
              <a:rPr lang="en-US" sz="2400" b="1" dirty="0"/>
              <a:t>positive</a:t>
            </a:r>
            <a:r>
              <a:rPr lang="en-US" sz="2400" dirty="0"/>
              <a:t> charge (deficit of electrons on that part of the surface)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787E589-C6B4-E743-8913-095118F48FB3}"/>
              </a:ext>
            </a:extLst>
          </p:cNvPr>
          <p:cNvGrpSpPr>
            <a:grpSpLocks noChangeAspect="1"/>
          </p:cNvGrpSpPr>
          <p:nvPr/>
        </p:nvGrpSpPr>
        <p:grpSpPr>
          <a:xfrm>
            <a:off x="7318180" y="795025"/>
            <a:ext cx="4460526" cy="3060036"/>
            <a:chOff x="5380938" y="775822"/>
            <a:chExt cx="5839628" cy="400613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BF55F6B-5811-CE45-924D-393D069E0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0938" y="775822"/>
              <a:ext cx="3261471" cy="229483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FFBFBF-CB31-444E-BE16-F04670136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07724" y="2604768"/>
              <a:ext cx="3112842" cy="2177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3659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117404"/>
            <a:ext cx="91411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Notice the partial charges (also called atomic charges)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BB454F6-B258-A440-9C18-E1E20D5B8CD8}"/>
              </a:ext>
            </a:extLst>
          </p:cNvPr>
          <p:cNvGrpSpPr/>
          <p:nvPr/>
        </p:nvGrpSpPr>
        <p:grpSpPr>
          <a:xfrm>
            <a:off x="726509" y="889316"/>
            <a:ext cx="3844077" cy="5639527"/>
            <a:chOff x="1270662" y="1031820"/>
            <a:chExt cx="3844077" cy="5639527"/>
          </a:xfrm>
        </p:grpSpPr>
        <p:pic>
          <p:nvPicPr>
            <p:cNvPr id="8" name="Picture 7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E4C13F37-34CD-3B49-97F4-9DFE3044FA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2128"/>
            <a:stretch/>
          </p:blipFill>
          <p:spPr>
            <a:xfrm>
              <a:off x="1270662" y="1031820"/>
              <a:ext cx="3543668" cy="563952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A53995E-6F05-2341-BEA0-A2EA6B7C9A75}"/>
                </a:ext>
              </a:extLst>
            </p:cNvPr>
            <p:cNvGrpSpPr/>
            <p:nvPr/>
          </p:nvGrpSpPr>
          <p:grpSpPr>
            <a:xfrm>
              <a:off x="4268064" y="5221708"/>
              <a:ext cx="846675" cy="1024256"/>
              <a:chOff x="7204038" y="5250909"/>
              <a:chExt cx="846675" cy="102425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06E1AAEE-FE30-5646-A1D9-7F1681A892E0}"/>
                      </a:ext>
                    </a:extLst>
                  </p:cNvPr>
                  <p:cNvSpPr txBox="1"/>
                  <p:nvPr/>
                </p:nvSpPr>
                <p:spPr>
                  <a:xfrm>
                    <a:off x="7504448" y="5763037"/>
                    <a:ext cx="54626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oMath>
                    </a14:m>
                    <a:r>
                      <a:rPr lang="en-US" sz="2400" dirty="0"/>
                      <a:t>-</a:t>
                    </a: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06E1AAEE-FE30-5646-A1D9-7F1681A892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04448" y="5763037"/>
                    <a:ext cx="546265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273" t="-8108" b="-2973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5449C89E-E149-D745-BC0D-062169361BD5}"/>
                      </a:ext>
                    </a:extLst>
                  </p:cNvPr>
                  <p:cNvSpPr txBox="1"/>
                  <p:nvPr/>
                </p:nvSpPr>
                <p:spPr>
                  <a:xfrm>
                    <a:off x="7204038" y="5250909"/>
                    <a:ext cx="54626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oMath>
                    </a14:m>
                    <a:r>
                      <a:rPr lang="en-US" sz="2400" dirty="0"/>
                      <a:t>+</a:t>
                    </a: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5449C89E-E149-D745-BC0D-062169361BD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04038" y="5250909"/>
                    <a:ext cx="546265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4651" t="-7895" r="-11628" b="-289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" name="Right Brace 5">
                <a:extLst>
                  <a:ext uri="{FF2B5EF4-FFF2-40B4-BE49-F238E27FC236}">
                    <a16:creationId xmlns:a16="http://schemas.microsoft.com/office/drawing/2014/main" id="{A34DD8CD-474C-124B-8336-ECDA22211E05}"/>
                  </a:ext>
                </a:extLst>
              </p:cNvPr>
              <p:cNvSpPr/>
              <p:nvPr/>
            </p:nvSpPr>
            <p:spPr>
              <a:xfrm>
                <a:off x="7360139" y="5772245"/>
                <a:ext cx="144309" cy="502920"/>
              </a:xfrm>
              <a:prstGeom prst="rightBrac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8560397-3839-F441-BE75-527B8880C2A3}"/>
              </a:ext>
            </a:extLst>
          </p:cNvPr>
          <p:cNvGrpSpPr>
            <a:grpSpLocks noChangeAspect="1"/>
          </p:cNvGrpSpPr>
          <p:nvPr/>
        </p:nvGrpSpPr>
        <p:grpSpPr>
          <a:xfrm>
            <a:off x="4840496" y="876315"/>
            <a:ext cx="6669156" cy="4664554"/>
            <a:chOff x="7998771" y="2501892"/>
            <a:chExt cx="3112842" cy="217719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E8A2DAA-44D3-0B49-BF71-A5A392452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98771" y="2501892"/>
              <a:ext cx="3112842" cy="217719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3B520A1-E87D-1449-A65E-D1D63C6579A4}"/>
                    </a:ext>
                  </a:extLst>
                </p:cNvPr>
                <p:cNvSpPr txBox="1"/>
                <p:nvPr/>
              </p:nvSpPr>
              <p:spPr>
                <a:xfrm>
                  <a:off x="9459856" y="3462530"/>
                  <a:ext cx="54626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a14:m>
                  <a:r>
                    <a:rPr lang="en-US" sz="2400" dirty="0"/>
                    <a:t>+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3B520A1-E87D-1449-A65E-D1D63C6579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9856" y="3462530"/>
                  <a:ext cx="546265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2151" t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1D8BE03-A032-EF43-A3BB-89837B573376}"/>
                    </a:ext>
                  </a:extLst>
                </p:cNvPr>
                <p:cNvSpPr txBox="1"/>
                <p:nvPr/>
              </p:nvSpPr>
              <p:spPr>
                <a:xfrm>
                  <a:off x="8831458" y="3570548"/>
                  <a:ext cx="54626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a14:m>
                  <a:r>
                    <a:rPr lang="en-US" sz="2400" dirty="0"/>
                    <a:t>-</a:t>
                  </a: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1D8BE03-A032-EF43-A3BB-89837B5733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1458" y="3570548"/>
                  <a:ext cx="546265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2151" t="-37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413ACAF-AD9C-9C48-8661-6645D08E679D}"/>
                    </a:ext>
                  </a:extLst>
                </p:cNvPr>
                <p:cNvSpPr txBox="1"/>
                <p:nvPr/>
              </p:nvSpPr>
              <p:spPr>
                <a:xfrm>
                  <a:off x="10032656" y="3409227"/>
                  <a:ext cx="54626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a14:m>
                  <a:r>
                    <a:rPr lang="en-US" sz="2400" dirty="0"/>
                    <a:t>-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413ACAF-AD9C-9C48-8661-6645D08E67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2656" y="3409227"/>
                  <a:ext cx="546265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2151" t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88278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0AD4075-6571-5B40-98CE-51505A06ECAB}"/>
              </a:ext>
            </a:extLst>
          </p:cNvPr>
          <p:cNvSpPr txBox="1"/>
          <p:nvPr/>
        </p:nvSpPr>
        <p:spPr>
          <a:xfrm>
            <a:off x="365957" y="1213371"/>
            <a:ext cx="93361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Make carbon dioxide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Solve the electronic structure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Notice the partial charges (also called atomic charges)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Construct an electrostatic potential map (EPM)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7030A0"/>
                </a:solidFill>
              </a:rPr>
              <a:t>Get an IR spectrum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Look at the vibrational motion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Identify any IR-active vibrational modes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2F99F-190A-4C45-A3A1-E198DDD3456A}"/>
              </a:ext>
            </a:extLst>
          </p:cNvPr>
          <p:cNvSpPr txBox="1"/>
          <p:nvPr/>
        </p:nvSpPr>
        <p:spPr>
          <a:xfrm>
            <a:off x="0" y="117404"/>
            <a:ext cx="91411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Examining the IR activity of CO2</a:t>
            </a:r>
            <a:endParaRPr lang="en-US" sz="3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295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117404"/>
            <a:ext cx="127778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Selecting the IR spectrum</a:t>
            </a:r>
            <a:endParaRPr lang="en-US" sz="3000" b="1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31EE999-0BE2-5247-A6C7-D5234DFEF6A5}"/>
              </a:ext>
            </a:extLst>
          </p:cNvPr>
          <p:cNvGrpSpPr/>
          <p:nvPr/>
        </p:nvGrpSpPr>
        <p:grpSpPr>
          <a:xfrm>
            <a:off x="502723" y="795647"/>
            <a:ext cx="10972800" cy="5450774"/>
            <a:chOff x="502723" y="795647"/>
            <a:chExt cx="10972800" cy="5450774"/>
          </a:xfrm>
        </p:grpSpPr>
        <p:pic>
          <p:nvPicPr>
            <p:cNvPr id="5" name="Picture 4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2528065C-2355-1240-A409-E424E6532A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0519"/>
            <a:stretch/>
          </p:blipFill>
          <p:spPr>
            <a:xfrm>
              <a:off x="502723" y="795647"/>
              <a:ext cx="10972800" cy="545077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25E0AE1-D66F-9545-AC7D-F71657B54DF2}"/>
                </a:ext>
              </a:extLst>
            </p:cNvPr>
            <p:cNvSpPr txBox="1"/>
            <p:nvPr/>
          </p:nvSpPr>
          <p:spPr>
            <a:xfrm>
              <a:off x="4488873" y="3716977"/>
              <a:ext cx="5937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9563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Spectral (wavelength-dependent) properties of the atmosphere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F1D1DA-845F-6542-B3E0-7CA0778BF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561" y="517267"/>
            <a:ext cx="4793396" cy="5106737"/>
          </a:xfrm>
          <a:prstGeom prst="rect">
            <a:avLst/>
          </a:prstGeom>
        </p:spPr>
      </p:pic>
      <p:pic>
        <p:nvPicPr>
          <p:cNvPr id="7" name="Picture 6" descr="http://www.acs.org/content/acs/en/climatescience/energybalance/planetarytemperatures/_jcr_content/articleContent/columnbootstrap_3/column0/image.img.jpg/1374081628417.jpg">
            <a:extLst>
              <a:ext uri="{FF2B5EF4-FFF2-40B4-BE49-F238E27FC236}">
                <a16:creationId xmlns:a16="http://schemas.microsoft.com/office/drawing/2014/main" id="{1C946F82-BC72-7549-AECA-9EF85D6EA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29" y="517267"/>
            <a:ext cx="6178770" cy="507328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FE6C49B-5928-8246-B2F6-0A55EFAE7A1C}"/>
              </a:ext>
            </a:extLst>
          </p:cNvPr>
          <p:cNvSpPr/>
          <p:nvPr/>
        </p:nvSpPr>
        <p:spPr>
          <a:xfrm>
            <a:off x="9201259" y="1108938"/>
            <a:ext cx="1862253" cy="1650381"/>
          </a:xfrm>
          <a:prstGeom prst="ellipse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503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Spectral (wavelength-dependent) properties of the atmosphere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F1D1DA-845F-6542-B3E0-7CA0778BF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561" y="517267"/>
            <a:ext cx="4793396" cy="5106737"/>
          </a:xfrm>
          <a:prstGeom prst="rect">
            <a:avLst/>
          </a:prstGeom>
        </p:spPr>
      </p:pic>
      <p:pic>
        <p:nvPicPr>
          <p:cNvPr id="7" name="Picture 6" descr="http://www.acs.org/content/acs/en/climatescience/energybalance/planetarytemperatures/_jcr_content/articleContent/columnbootstrap_3/column0/image.img.jpg/1374081628417.jpg">
            <a:extLst>
              <a:ext uri="{FF2B5EF4-FFF2-40B4-BE49-F238E27FC236}">
                <a16:creationId xmlns:a16="http://schemas.microsoft.com/office/drawing/2014/main" id="{1C946F82-BC72-7549-AECA-9EF85D6EA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29" y="517267"/>
            <a:ext cx="6178770" cy="507328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FE6C49B-5928-8246-B2F6-0A55EFAE7A1C}"/>
              </a:ext>
            </a:extLst>
          </p:cNvPr>
          <p:cNvSpPr/>
          <p:nvPr/>
        </p:nvSpPr>
        <p:spPr>
          <a:xfrm>
            <a:off x="9201259" y="1108938"/>
            <a:ext cx="1862253" cy="1650381"/>
          </a:xfrm>
          <a:prstGeom prst="ellipse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Left-Right Arrow 3">
            <a:extLst>
              <a:ext uri="{FF2B5EF4-FFF2-40B4-BE49-F238E27FC236}">
                <a16:creationId xmlns:a16="http://schemas.microsoft.com/office/drawing/2014/main" id="{CE98F092-7F41-F241-BB8D-DB683D1AFFE5}"/>
              </a:ext>
            </a:extLst>
          </p:cNvPr>
          <p:cNvSpPr/>
          <p:nvPr/>
        </p:nvSpPr>
        <p:spPr>
          <a:xfrm rot="20238493">
            <a:off x="4726807" y="2882464"/>
            <a:ext cx="4685743" cy="646367"/>
          </a:xfrm>
          <a:prstGeom prst="leftRightArrow">
            <a:avLst/>
          </a:prstGeom>
          <a:solidFill>
            <a:schemeClr val="bg1">
              <a:lumMod val="65000"/>
              <a:alpha val="9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241D2BA-85E7-074A-A951-A7FBA3F9207E}"/>
              </a:ext>
            </a:extLst>
          </p:cNvPr>
          <p:cNvSpPr/>
          <p:nvPr/>
        </p:nvSpPr>
        <p:spPr>
          <a:xfrm>
            <a:off x="3694084" y="3703991"/>
            <a:ext cx="1369385" cy="1407283"/>
          </a:xfrm>
          <a:prstGeom prst="ellipse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449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Spectral (wavelength-dependent) properties of the atmosphere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F1D1DA-845F-6542-B3E0-7CA0778BF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561" y="517267"/>
            <a:ext cx="4793396" cy="5106737"/>
          </a:xfrm>
          <a:prstGeom prst="rect">
            <a:avLst/>
          </a:prstGeom>
        </p:spPr>
      </p:pic>
      <p:pic>
        <p:nvPicPr>
          <p:cNvPr id="7" name="Picture 6" descr="http://www.acs.org/content/acs/en/climatescience/energybalance/planetarytemperatures/_jcr_content/articleContent/columnbootstrap_3/column0/image.img.jpg/1374081628417.jpg">
            <a:extLst>
              <a:ext uri="{FF2B5EF4-FFF2-40B4-BE49-F238E27FC236}">
                <a16:creationId xmlns:a16="http://schemas.microsoft.com/office/drawing/2014/main" id="{1C946F82-BC72-7549-AECA-9EF85D6EA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29" y="517267"/>
            <a:ext cx="6178770" cy="50732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5967F7-FD50-D647-BF30-EA97834B11C8}"/>
              </a:ext>
            </a:extLst>
          </p:cNvPr>
          <p:cNvSpPr/>
          <p:nvPr/>
        </p:nvSpPr>
        <p:spPr>
          <a:xfrm>
            <a:off x="6804561" y="2542478"/>
            <a:ext cx="4793396" cy="1092820"/>
          </a:xfrm>
          <a:prstGeom prst="rect">
            <a:avLst/>
          </a:prstGeom>
          <a:solidFill>
            <a:schemeClr val="bg1">
              <a:lumMod val="65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230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Spectral (wavelength-dependent) properties of the atmosphere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F1D1DA-845F-6542-B3E0-7CA0778BF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561" y="517267"/>
            <a:ext cx="4793396" cy="5106737"/>
          </a:xfrm>
          <a:prstGeom prst="rect">
            <a:avLst/>
          </a:prstGeom>
        </p:spPr>
      </p:pic>
      <p:pic>
        <p:nvPicPr>
          <p:cNvPr id="7" name="Picture 6" descr="http://www.acs.org/content/acs/en/climatescience/energybalance/planetarytemperatures/_jcr_content/articleContent/columnbootstrap_3/column0/image.img.jpg/1374081628417.jpg">
            <a:extLst>
              <a:ext uri="{FF2B5EF4-FFF2-40B4-BE49-F238E27FC236}">
                <a16:creationId xmlns:a16="http://schemas.microsoft.com/office/drawing/2014/main" id="{1C946F82-BC72-7549-AECA-9EF85D6EA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29" y="517267"/>
            <a:ext cx="6178770" cy="507328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2514B24-A2FA-834A-983B-D30BA769C8BB}"/>
              </a:ext>
            </a:extLst>
          </p:cNvPr>
          <p:cNvSpPr/>
          <p:nvPr/>
        </p:nvSpPr>
        <p:spPr>
          <a:xfrm>
            <a:off x="2966225" y="2455554"/>
            <a:ext cx="1650380" cy="703744"/>
          </a:xfrm>
          <a:prstGeom prst="ellipse">
            <a:avLst/>
          </a:prstGeom>
          <a:solidFill>
            <a:schemeClr val="bg1">
              <a:lumMod val="65000"/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Left-Right Arrow 10">
            <a:extLst>
              <a:ext uri="{FF2B5EF4-FFF2-40B4-BE49-F238E27FC236}">
                <a16:creationId xmlns:a16="http://schemas.microsoft.com/office/drawing/2014/main" id="{9373B958-B810-5F49-AD08-A0D519518109}"/>
              </a:ext>
            </a:extLst>
          </p:cNvPr>
          <p:cNvSpPr/>
          <p:nvPr/>
        </p:nvSpPr>
        <p:spPr>
          <a:xfrm rot="303213">
            <a:off x="4636663" y="2657860"/>
            <a:ext cx="2194245" cy="501406"/>
          </a:xfrm>
          <a:prstGeom prst="left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56BDA0-1997-D947-A571-F7E16FDCD09B}"/>
              </a:ext>
            </a:extLst>
          </p:cNvPr>
          <p:cNvSpPr/>
          <p:nvPr/>
        </p:nvSpPr>
        <p:spPr>
          <a:xfrm>
            <a:off x="6804561" y="2542478"/>
            <a:ext cx="4793396" cy="1092820"/>
          </a:xfrm>
          <a:prstGeom prst="rect">
            <a:avLst/>
          </a:prstGeom>
          <a:solidFill>
            <a:schemeClr val="bg1">
              <a:lumMod val="65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493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Total atmospheric absorption of light is due to the gases in it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5672F4-E366-0747-872C-CFD8153D9DE8}"/>
              </a:ext>
            </a:extLst>
          </p:cNvPr>
          <p:cNvGrpSpPr/>
          <p:nvPr/>
        </p:nvGrpSpPr>
        <p:grpSpPr>
          <a:xfrm>
            <a:off x="1340464" y="591671"/>
            <a:ext cx="6175458" cy="5997015"/>
            <a:chOff x="3180415" y="591671"/>
            <a:chExt cx="6175458" cy="599701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0F1D1DA-845F-6542-B3E0-7CA0778BF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80415" y="591671"/>
              <a:ext cx="5629048" cy="5997015"/>
            </a:xfrm>
            <a:prstGeom prst="rect">
              <a:avLst/>
            </a:prstGeom>
          </p:spPr>
        </p:pic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BF62563A-5042-A341-BEB2-54B466ED3EB7}"/>
                </a:ext>
              </a:extLst>
            </p:cNvPr>
            <p:cNvSpPr/>
            <p:nvPr/>
          </p:nvSpPr>
          <p:spPr>
            <a:xfrm flipV="1">
              <a:off x="8106236" y="3590178"/>
              <a:ext cx="1249637" cy="836856"/>
            </a:xfrm>
            <a:prstGeom prst="arc">
              <a:avLst>
                <a:gd name="adj1" fmla="val 16539453"/>
                <a:gd name="adj2" fmla="val 5379978"/>
              </a:avLst>
            </a:prstGeom>
            <a:ln w="63500">
              <a:solidFill>
                <a:schemeClr val="tx1">
                  <a:lumMod val="50000"/>
                  <a:lumOff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67872DC-D7C9-6049-9C88-2A789C87804E}"/>
              </a:ext>
            </a:extLst>
          </p:cNvPr>
          <p:cNvSpPr txBox="1"/>
          <p:nvPr/>
        </p:nvSpPr>
        <p:spPr>
          <a:xfrm>
            <a:off x="7763107" y="3406183"/>
            <a:ext cx="36352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Water vapor’s contribution to the total absorption by the atmosphere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F5545C-EA0B-3B46-A128-2CC8E5A13E91}"/>
              </a:ext>
            </a:extLst>
          </p:cNvPr>
          <p:cNvSpPr/>
          <p:nvPr/>
        </p:nvSpPr>
        <p:spPr>
          <a:xfrm>
            <a:off x="1324437" y="3022375"/>
            <a:ext cx="5645075" cy="1192786"/>
          </a:xfrm>
          <a:prstGeom prst="rect">
            <a:avLst/>
          </a:prstGeom>
          <a:solidFill>
            <a:schemeClr val="bg1">
              <a:lumMod val="65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922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Total atmospheric absorption of light is due to the gases in it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5672F4-E366-0747-872C-CFD8153D9DE8}"/>
              </a:ext>
            </a:extLst>
          </p:cNvPr>
          <p:cNvGrpSpPr/>
          <p:nvPr/>
        </p:nvGrpSpPr>
        <p:grpSpPr>
          <a:xfrm>
            <a:off x="1340464" y="591671"/>
            <a:ext cx="6208912" cy="5997015"/>
            <a:chOff x="3180415" y="591671"/>
            <a:chExt cx="6208912" cy="599701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0F1D1DA-845F-6542-B3E0-7CA0778BF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80415" y="591671"/>
              <a:ext cx="5629048" cy="5997015"/>
            </a:xfrm>
            <a:prstGeom prst="rect">
              <a:avLst/>
            </a:prstGeom>
          </p:spPr>
        </p:pic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BF62563A-5042-A341-BEB2-54B466ED3EB7}"/>
                </a:ext>
              </a:extLst>
            </p:cNvPr>
            <p:cNvSpPr/>
            <p:nvPr/>
          </p:nvSpPr>
          <p:spPr>
            <a:xfrm flipV="1">
              <a:off x="8106236" y="3590178"/>
              <a:ext cx="1283091" cy="1192786"/>
            </a:xfrm>
            <a:prstGeom prst="arc">
              <a:avLst>
                <a:gd name="adj1" fmla="val 16539453"/>
                <a:gd name="adj2" fmla="val 5379978"/>
              </a:avLst>
            </a:prstGeom>
            <a:ln w="63500">
              <a:solidFill>
                <a:schemeClr val="tx1">
                  <a:lumMod val="50000"/>
                  <a:lumOff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67872DC-D7C9-6049-9C88-2A789C87804E}"/>
              </a:ext>
            </a:extLst>
          </p:cNvPr>
          <p:cNvSpPr txBox="1"/>
          <p:nvPr/>
        </p:nvSpPr>
        <p:spPr>
          <a:xfrm>
            <a:off x="7763107" y="3406183"/>
            <a:ext cx="36352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</a:t>
            </a:r>
            <a:r>
              <a:rPr lang="en-US" sz="2400" baseline="-25000" dirty="0"/>
              <a:t>2</a:t>
            </a:r>
            <a:r>
              <a:rPr lang="en-US" sz="2400" dirty="0"/>
              <a:t>’s contribution to the total absorption by the atmosphere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F5545C-EA0B-3B46-A128-2CC8E5A13E91}"/>
              </a:ext>
            </a:extLst>
          </p:cNvPr>
          <p:cNvSpPr/>
          <p:nvPr/>
        </p:nvSpPr>
        <p:spPr>
          <a:xfrm>
            <a:off x="1324437" y="3022375"/>
            <a:ext cx="5645075" cy="1192786"/>
          </a:xfrm>
          <a:prstGeom prst="rect">
            <a:avLst/>
          </a:prstGeom>
          <a:solidFill>
            <a:schemeClr val="bg1">
              <a:lumMod val="65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936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Total atmospheric absorption of light is due to the gases in 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F1D1DA-845F-6542-B3E0-7CA0778BF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464" y="591671"/>
            <a:ext cx="5629048" cy="59970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67872DC-D7C9-6049-9C88-2A789C87804E}"/>
              </a:ext>
            </a:extLst>
          </p:cNvPr>
          <p:cNvSpPr txBox="1"/>
          <p:nvPr/>
        </p:nvSpPr>
        <p:spPr>
          <a:xfrm>
            <a:off x="7366309" y="1910608"/>
            <a:ext cx="44288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Working in pairs:</a:t>
            </a:r>
          </a:p>
          <a:p>
            <a:endParaRPr lang="en-US" sz="2400" dirty="0"/>
          </a:p>
          <a:p>
            <a:r>
              <a:rPr lang="en-US" sz="2400" dirty="0"/>
              <a:t>Which gases seem to be responsible for that 78 W/m</a:t>
            </a:r>
            <a:r>
              <a:rPr lang="en-US" sz="2400" baseline="30000" dirty="0"/>
              <a:t>2</a:t>
            </a:r>
            <a:r>
              <a:rPr lang="en-US" sz="2400" dirty="0"/>
              <a:t> in the shortwave?</a:t>
            </a:r>
          </a:p>
          <a:p>
            <a:endParaRPr lang="en-US" sz="2400" dirty="0"/>
          </a:p>
          <a:p>
            <a:r>
              <a:rPr lang="en-US" sz="2400" dirty="0"/>
              <a:t>Which gases seem to be responsible for that 356 W/m</a:t>
            </a:r>
            <a:r>
              <a:rPr lang="en-US" sz="2400" baseline="30000" dirty="0"/>
              <a:t>2</a:t>
            </a:r>
            <a:r>
              <a:rPr lang="en-US" sz="2400" dirty="0"/>
              <a:t> in the shortwave?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F5545C-EA0B-3B46-A128-2CC8E5A13E91}"/>
              </a:ext>
            </a:extLst>
          </p:cNvPr>
          <p:cNvSpPr/>
          <p:nvPr/>
        </p:nvSpPr>
        <p:spPr>
          <a:xfrm>
            <a:off x="1324437" y="3022375"/>
            <a:ext cx="5645075" cy="1192786"/>
          </a:xfrm>
          <a:prstGeom prst="rect">
            <a:avLst/>
          </a:prstGeom>
          <a:solidFill>
            <a:schemeClr val="bg1">
              <a:lumMod val="65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234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1342</TotalTime>
  <Words>586</Words>
  <Application>Microsoft Macintosh PowerPoint</Application>
  <PresentationFormat>Widescreen</PresentationFormat>
  <Paragraphs>94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Office Theme</vt:lpstr>
      <vt:lpstr>Spectral (wavelength-dependent) properties of the atmosphere</vt:lpstr>
      <vt:lpstr>Spectral (wavelength-dependent) properties of the atmosphere</vt:lpstr>
      <vt:lpstr>Spectral (wavelength-dependent) properties of the atmosphere</vt:lpstr>
      <vt:lpstr>Spectral (wavelength-dependent) properties of the atmosphere</vt:lpstr>
      <vt:lpstr>Spectral (wavelength-dependent) properties of the atmosphere</vt:lpstr>
      <vt:lpstr>Spectral (wavelength-dependent) properties of the atmosphere</vt:lpstr>
      <vt:lpstr>Total atmospheric absorption of light is due to the gases in it</vt:lpstr>
      <vt:lpstr>Total atmospheric absorption of light is due to the gases in it</vt:lpstr>
      <vt:lpstr>Total atmospheric absorption of light is due to the gases in it</vt:lpstr>
      <vt:lpstr>Total atmospheric absorption of light is due to the gases in 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 Neshyba</dc:creator>
  <cp:lastModifiedBy>Steven</cp:lastModifiedBy>
  <cp:revision>69</cp:revision>
  <dcterms:created xsi:type="dcterms:W3CDTF">2021-02-22T02:42:03Z</dcterms:created>
  <dcterms:modified xsi:type="dcterms:W3CDTF">2022-03-01T15:53:11Z</dcterms:modified>
</cp:coreProperties>
</file>